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56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93382"/>
  </p:normalViewPr>
  <p:slideViewPr>
    <p:cSldViewPr snapToGrid="0" snapToObjects="1">
      <p:cViewPr varScale="1">
        <p:scale>
          <a:sx n="133" d="100"/>
          <a:sy n="133" d="100"/>
        </p:scale>
        <p:origin x="738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pl-PL" sz="11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Notka od Chucka: używając tych materiałów masz prawo usunąć logo UM i zastąpić je własnym, ale zostaw proszę logo CC-BY na pierwszej stronie oraz strony z podziękowaniami dla współtwórców.</a:t>
            </a:r>
            <a:endParaRPr lang="pl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47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48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pl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administra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administ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mode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mode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hyperlink" Target="https://www.sqlite.org/famous.htm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hyperlink" Target="http://www.sqlite.org/famous.html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y4e.pl/lectures3/Pythonlearn-15-Database-Handout.tx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brows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://sqlitebrowser.o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Model_relacyj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Relational_mode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tional_data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normaliza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tabase_normal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w_(database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y-to-many_(data_mode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Join_(SQL)" TargetMode="External"/><Relationship Id="rId5" Type="http://schemas.openxmlformats.org/officeDocument/2006/relationships/hyperlink" Target="https://en.wikipedia.org/wiki/Many-to-many_(data_mode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  <a:br>
              <a:rPr lang="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indent="0">
              <a:buClr>
                <a:schemeClr val="lt1"/>
              </a:buClr>
              <a:buSzPct val="25000"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Charles Severance</a:t>
            </a: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18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Plik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 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Progamy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Pythona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015973" y="3324847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Przeglądarka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>
            <a:off x="4626764" y="2202173"/>
            <a:ext cx="0" cy="112267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37554" y="3582022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805739" y="692643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wejścia</a:t>
            </a: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wyjścia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025793" y="1569979"/>
            <a:ext cx="554400" cy="9075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0" y="1116323"/>
            <a:ext cx="873300" cy="453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rot="10800000">
            <a:off x="1905165" y="2385166"/>
            <a:ext cx="669900" cy="5160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165" y="2901166"/>
            <a:ext cx="669900" cy="3141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165" y="2901166"/>
            <a:ext cx="669900" cy="11262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Bazodanowe aplikacje sieciowe</a:t>
            </a:r>
            <a:endParaRPr lang="pl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 aplikacji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tworzy logikę dla aplikacji i jej interfejs, monitoruje w razie problemów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onitoruje i dostosowuje bazę danych po uruchomieniu aplikacji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 obie te osoby biorą udział w tworzeniu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Modelu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Oprogramowanie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aplikacji</a:t>
            </a:r>
            <a:endParaRPr lang="pl" sz="25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37458" y="1058406"/>
            <a:ext cx="1298904" cy="907199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Użytkownik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końcowy</a:t>
            </a:r>
            <a:endParaRPr lang="pl" sz="32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615112" y="2787194"/>
            <a:ext cx="1700156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536781" y="3508713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DBA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6508456" y="3051513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Narzędzia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765888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749341" y="4339855"/>
            <a:ext cx="61572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https://en.wikipedia.org/wiki/Database_administrator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 (DBA) to osoba odpowiedzialna za projekt, implementację, utrzymanie i naprawy bazy danych. Do jej obowiązków należy rozwijanie i projekt strategii bazodanowych, monitorowanie i poprawiania wydajności i pojemności oraz planowanie rozwoju bazy danych. Może też planować, koordynować i implementować środki bezpieczeństwa, aby chronić bazę danych.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893720" y="4336091"/>
            <a:ext cx="553752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https://en.wikipedia.org/wiki/Database_model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</a:t>
            </a: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pl" sz="21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struktura (format)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opisany w języku formalnym obsługiwanym w systemie zarządzania bazą danych</a:t>
            </a:r>
            <a:r>
              <a:rPr lang="pl" sz="21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Można też powiedzieć, że "model bazy danych" to zastosowanie modelu danych w połączeniu z systemem zarządzania bazą danych.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systemy bazodanowe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298028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główne, popularne systemy zarządzania bazami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Oracle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duży, komercyjny system, łatwo modyfikowalny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MySql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prostszy, ale bardzo szybki i skalowalny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komercyjny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SqlServer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ardzo dobry, od Microsoft (również 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innych mniejszych projektów, również darmowych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HSQL,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7086" y="437989"/>
            <a:ext cx="8895868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jest w wielu programach...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https://www.sqlite.org/famous.html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1" y="1825524"/>
            <a:ext cx="7836750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to bardzo popularna baza danych, darmowa, szybka i mała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 pozwala bezpośrednio pracować na plikach SQLite</a:t>
            </a:r>
          </a:p>
          <a:p>
            <a:pPr marL="584200" lvl="2" indent="-254000" algn="l" rtl="0">
              <a:spcBef>
                <a:spcPts val="600"/>
              </a:spcBef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jest wbudowana w Pythona i wiele innych języków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295400" y="3136760"/>
            <a:ext cx="2963333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Zróbmy bazę danych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pPr rtl="0"/>
            <a:r>
              <a:rPr lang="pl-PL" sz="1800" b="0" i="0" u="none" baseline="0" dirty="0">
                <a:solidFill>
                  <a:schemeClr val="bg1"/>
                </a:solidFill>
                <a:hlinkClick r:id="rId2"/>
              </a:rPr>
              <a:t>https://py4e.pl/lectures3/Pythonlearn-15-Database-Handout.txt</a:t>
            </a:r>
            <a:endParaRPr lang="pl" sz="1800" b="0" i="0" u="non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 rtl="0"/>
            <a:r>
              <a:rPr lang="pl" b="0" i="0" u="none" baseline="0">
                <a:sym typeface="Cabin"/>
              </a:rPr>
              <a:t>SQLite Browser</a:t>
            </a:r>
            <a:endParaRPr lang="pl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4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https://sqlitebrowser.org/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B6C18-32EC-45BF-8FA1-A9B95B039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03" y="200515"/>
            <a:ext cx="4664992" cy="36575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Proste początki - Pojedyncza tabela</a:t>
            </a: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pl" sz="16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Nasza tabela z 4 wierszami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Polecenie Insert wstawia wiersz do tabeli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'kf@umich.edu’)</a:t>
            </a:r>
            <a:r>
              <a:rPr lang="en-US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0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usuwa z tabeli wiersz spełniający określone kryteria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email='ted@umich.edu’</a:t>
            </a:r>
            <a:r>
              <a:rPr lang="en-US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6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537081" y="4257286"/>
            <a:ext cx="4336444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-PL" sz="2025" b="0" i="0" u="none" baseline="0" dirty="0">
                <a:solidFill>
                  <a:srgbClr val="FFFFFF"/>
                </a:solidFill>
              </a:rPr>
              <a:t>https://en.wikipedia.org/wiki/IBM_729</a:t>
            </a:r>
            <a:endParaRPr lang="pl" sz="2025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Stara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taśma</a:t>
            </a:r>
            <a:endParaRPr lang="pl" sz="2000" b="0" i="0" u="none" baseline="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Nowa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</a:t>
            </a:r>
            <a:r>
              <a:rPr lang="pl" sz="2000" b="0" i="0" u="none" baseline="0" dirty="0">
                <a:latin typeface="+mn-lt"/>
                <a:ea typeface="+mn-ea"/>
              </a:rPr>
              <a:t>aśma</a:t>
            </a: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800" b="0" i="0" u="none" baseline="0" dirty="0">
                <a:solidFill>
                  <a:srgbClr val="000000"/>
                </a:solidFill>
              </a:rPr>
              <a:t>Kolejne</a:t>
            </a:r>
          </a:p>
          <a:p>
            <a:pPr algn="ctr" rtl="0" eaLnBrk="1" hangingPunct="1"/>
            <a:r>
              <a:rPr lang="pl" sz="1800">
                <a:solidFill>
                  <a:srgbClr val="000000"/>
                </a:solidFill>
              </a:rPr>
              <a:t>transakcje</a:t>
            </a:r>
            <a:endParaRPr lang="pl" sz="1800" b="0" i="0" u="none" baseline="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128838" y="2057400"/>
            <a:ext cx="1628775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400" b="0" i="0" u="none" baseline="0" dirty="0">
                <a:solidFill>
                  <a:srgbClr val="000000"/>
                </a:solidFill>
              </a:rPr>
              <a:t>Łączenie</a:t>
            </a: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71587" y="1585912"/>
            <a:ext cx="557213" cy="1157288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4685" y="2927598"/>
            <a:ext cx="557213" cy="359866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757612" y="1928813"/>
            <a:ext cx="107156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2258785" y="599182"/>
            <a:ext cx="1255473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Sequential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Master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Update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lata 70.</a:t>
            </a: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Aktualizuje pole określone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-US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email='csev@umich.edu’</a:t>
            </a:r>
            <a:r>
              <a:rPr lang="en-US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1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Pobieranie r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ów:</a:t>
            </a:r>
            <a:r>
              <a:rPr lang="pl" sz="43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Instrukcja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pobiera grupę rekordów. Możesz pobrać wszystkie rekordy albo zakres określony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email='csev@umich.edu’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09904" y="437989"/>
            <a:ext cx="892523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Sortowanie z użyciem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ORDER 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dodać klauzulę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instrukcji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pobrane wyniki były posortowane malejąco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 rtl="0">
              <a:buClr>
                <a:srgbClr val="FF7F00"/>
              </a:buClr>
              <a:buSzPct val="25000"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 </a:t>
            </a:r>
            <a:r>
              <a:rPr lang="pl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r>
              <a:rPr lang="en-US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 SQL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'kf@umich.edu’)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nie jest zbyt ciekawe (na razie)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50081" y="1768832"/>
            <a:ext cx="7836750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przypominają duże, szybkie arkusze kalkulacyjne, których wiersze i kolumny możemy programować za pomocą poleceń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Ich moc ujawni się dopiero, kiedy będziemy mieli więcej tabel i zaczniemy wykorzystywać relacje między nimi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4007644" cy="1293019"/>
          </a:xfrm>
        </p:spPr>
        <p:txBody>
          <a:bodyPr/>
          <a:lstStyle/>
          <a:p>
            <a:pPr rtl="0"/>
            <a:r>
              <a:rPr lang="pl" sz="4000" b="0" i="0" u="none" baseline="0">
                <a:solidFill>
                  <a:srgbClr val="FFD966"/>
                </a:solidFill>
              </a:rPr>
              <a:t>Dostęp losowy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7" y="1301179"/>
            <a:ext cx="4222976" cy="3207544"/>
          </a:xfrm>
        </p:spPr>
        <p:txBody>
          <a:bodyPr/>
          <a:lstStyle/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Kiedy możesz uzyskiwać dostęp do losowych danych...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Jak najefektywniej uporządkować dane?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Sortowanie może się nie sprawdzić</a:t>
            </a:r>
            <a:endParaRPr lang="pl" altLang="en-US" sz="24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FF"/>
                </a:solidFill>
              </a:rPr>
              <a:t>https://en.wikipedia.org/wiki/Hard_disk_drive_platter</a:t>
            </a:r>
            <a:endParaRPr lang="pl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Złożone modele danych i relacje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https://pl.wikipedia.org/wiki/Model_relacyjny</a:t>
            </a:r>
            <a:endParaRPr lang="pl" sz="18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</a:t>
            </a: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to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wymagająca konkretnych umiejętności i doświadczenia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Naszym celem jest uniknięcie poważnych błędów i projektowanie przejrzystych i czytelnych baz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Inni mogą później zwiększać wydajność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zaczyna się od rysunku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modelu danych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Rozrysowujemy dane dla naszej aplikacji, wymyślamy, jak reprezentować obiekty i relacje między nimi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Podstawowa zasada: nie wprowadzaj tych samych danych dwa razy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zamiast tego użyj relacji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Jeśli w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rzeczywistym świecie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jedna rzecz, to w bazie danych powinna znaleźć się też jeden raz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9415" y="593557"/>
            <a:ext cx="6107735" cy="3922295"/>
            <a:chOff x="935831" y="178593"/>
            <a:chExt cx="7564410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98443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5716224" y="178593"/>
              <a:ext cx="101408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885004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</a:rPr>
              <a:t>Czy każda 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część informacji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est kolumną obiektu czy atrybutem innego obiektu?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zdefiniowaniu obiektów powinniśmy określić relacje między nimi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41827" y="1407318"/>
            <a:ext cx="2488392" cy="1817145"/>
            <a:chOff x="6041826" y="1407318"/>
            <a:chExt cx="2836961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07942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116103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109941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E11EE7F8-F514-4205-8A54-008E8511A6E7}"/>
              </a:ext>
            </a:extLst>
          </p:cNvPr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67877FE-5CD8-4681-85A0-6B72D861528F}"/>
              </a:ext>
            </a:extLst>
          </p:cNvPr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BB47185A-350F-4FD1-B894-FD653345A547}"/>
              </a:ext>
            </a:extLst>
          </p:cNvPr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664654AE-E7FA-422E-BB17-0157D0699B9E}"/>
              </a:ext>
            </a:extLst>
          </p:cNvPr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ABAA1B53-3CF4-45BD-AD73-17F62DA5498B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53249CD1-0C20-405B-A029-C7C153DC4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1C809491-0DF9-412D-BEFA-C8922D05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8DBFE5FA-57E8-47D0-B2E5-45FA2F73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1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780311" y="4387702"/>
            <a:ext cx="578390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http://en.wikipedia.org/wiki/Relational_database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082843" y="1496615"/>
            <a:ext cx="717884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przechowują dane w wierszach i kolumnach tabel. Siłą relacyjnych baz danych jest możliwość efektywnego pozyskiwania danych z tych tabel </a:t>
            </a:r>
            <a:r>
              <a:rPr lang="pl" sz="28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szczególnie, jeśli tabel jest wiele, a ich relacje zawiera kwerenda.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Reprezentacja relacji w bazie danych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130628" y="437989"/>
            <a:ext cx="8773885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Normalizacja bazy danych (3NF)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Są *tony* teorii na temat baz danych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bez wiedzy z zakresu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rachunku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predykatów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pierwszego rzędu i tak nie warto się w nie zagłębiać...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powielaj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odnoś się do nich, wskazuj dane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liczb całkowitych jako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odnośników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Dodaj specjalną kolumnę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 każdej tabeli i używaj jej w odniesieniach. Zgodnie z konwencją wielu programistów nazywa ją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706540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https://en.wikipedia.org/wiki/Database_normalization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Chcemy wiedzieć, jaki zespół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stworzył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każdą ścieżkę...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jakiego albumu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 piosenka?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 jakim albumem ta piosenka jest powiązana?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odwołań całkowitoliczbowych</a:t>
            </a: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222969" y="1848202"/>
            <a:ext cx="2757244" cy="819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Używamy liczb całkowitych, aby odwołać się do wierszy w innej tabeli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5710863" y="3199735"/>
            <a:ext cx="802232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7468026" y="1448573"/>
            <a:ext cx="848660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Artysta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rodzaje kluczy</a:t>
            </a: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liczba całkowita zwiększana automatycznie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rzeczywisty świat używa go do wyszukiwania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klucz numeryczny wskazujący wiersz w innej tabeli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6546176" y="2053828"/>
            <a:ext cx="1322937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869114" y="2915542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Reguły kluczy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85498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Najlepsze praktyki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igdy nie użwaj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logicznego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jako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głównego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logiczne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mogą się zmieniać, zazwyczaj powoli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elacje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oparte na dopasowaniach tekstowych są mniej wydajne niż numeryczne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6765018" y="1464468"/>
            <a:ext cx="1573424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password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created_at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modified_at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login_at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obce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jedna z tabeli zawiera kolumnę, w której kulcze onoszą się do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kluczy głównych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innej tabeli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iedy wszystkie klucze główne są numeryczne, to i klucze obce są numeryczne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bardzo, bardzo dobre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5617488" y="1946671"/>
            <a:ext cx="943771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7" y="1800225"/>
            <a:ext cx="1072304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relacji (w tabelach)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322386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862638" y="1907787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4" name="Shape 654"/>
          <p:cNvSpPr/>
          <p:nvPr/>
        </p:nvSpPr>
        <p:spPr>
          <a:xfrm>
            <a:off x="1871663" y="814388"/>
            <a:ext cx="1320800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07789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621506" y="859630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23661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723661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23661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723661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23661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723661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723661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5054203" y="3277195"/>
            <a:ext cx="2182415" cy="1080244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556051" y="723899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659635" y="1666874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556051" y="1366836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5586412" y="1931192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5604271" y="1023936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Terminologia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wiele tabel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 (lub tabela)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krotki i atrybuty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 (lub wiersz)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zbiór pól reprezentujących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taki jak osoba lub utwór muzyczny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 (także kolumna lub pole)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jeden z wielu możliwych elementów danych odnoszących się do obiektu reprezentowanego przez rząd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7358062" y="52926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7358062" y="97931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358062" y="140794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358062" y="185085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7358062" y="226519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7358062" y="270810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358062" y="313673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49467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1" name="Shape 701"/>
          <p:cNvSpPr txBox="1"/>
          <p:nvPr/>
        </p:nvSpPr>
        <p:spPr>
          <a:xfrm>
            <a:off x="664901" y="2271712"/>
            <a:ext cx="2000249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850231" y="5143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850231" y="9644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850231" y="13930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7358062" y="355106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26444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1512689" y="4057649"/>
            <a:ext cx="2507456" cy="514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Nazwa klucza obcego artist_id wg. konwencji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</a:rPr>
              <a:t>  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= ""</a:t>
            </a:r>
            <a:endParaRPr lang="pl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8" y="2491070"/>
            <a:ext cx="8588027" cy="22679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588028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Shape 739">
            <a:extLst>
              <a:ext uri="{FF2B5EF4-FFF2-40B4-BE49-F238E27FC236}">
                <a16:creationId xmlns:a16="http://schemas.microsoft.com/office/drawing/2014/main" id="{DD91918C-0247-4421-808B-0ADE99875A8E}"/>
              </a:ext>
            </a:extLst>
          </p:cNvPr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1774032" y="3939492"/>
            <a:ext cx="6472502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('Metal');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788" y="315192"/>
            <a:ext cx="6376737" cy="39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609600" y="4253971"/>
            <a:ext cx="887129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68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('Stairway', 5, 482,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Relację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definiuje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zbiór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krotek,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które mają te same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reprezentuje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informacje o nim.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są zazwyczaj materialne, ale mogą być też ideami.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zazwyczaj opisana w formie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rzędami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kolumnami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Wszystkie dane, do których</a:t>
            </a:r>
            <a:r>
              <a:rPr lang="pl" sz="1600" b="0" i="0" u="sng" strike="noStrike" cap="none" baseline="0" dirty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odnosi się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należą do tej samej domeny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mają te same ograniczenia.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(Wikipedia)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5854-4F1B-4C13-8607-2B83E179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85" y="336384"/>
            <a:ext cx="6121830" cy="262787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334875" cy="3965976"/>
            <a:chOff x="1874508" y="1342967"/>
            <a:chExt cx="5865807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0" y="864393"/>
            <a:ext cx="9143999" cy="12474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JOIN do łączenia tabel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386743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https://pl.wikipedia.org/wiki/Join_(SQL)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Potęga relacji</a:t>
            </a: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Usuwając zdublowane dane i zastępując je odniesieniami do pojedynczej kopii każdej informacji, tworzymy ich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sieć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którą relacyjne danych mogą przeszukiwać bardzo szybko, nawet jeśli danych jest dużo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Często, gdy otrzymujemy dane, pochodzą one z wielu tabel połączonych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kluczami obcymi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</a:t>
            </a: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łączy kilka tabel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jest częścią operacji SELECT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musi wiedzieć,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użyć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tworzących połączenia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służy do tego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klauzula 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Artist.name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637566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3962400" y="3893886"/>
            <a:ext cx="2148126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6986953" cy="2584281"/>
            <a:chOff x="354439" y="264043"/>
            <a:chExt cx="761358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7271308" y="1335881"/>
              <a:ext cx="64176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423334" y="3816980"/>
            <a:ext cx="8461536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Album.artist_id, Artist.id,Artist.name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Track.genre_id,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Genre.id, Genre.name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0370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Łączenie tabel bez klauzuli </a:t>
            </a:r>
            <a:r>
              <a:rPr lang="pl" sz="1800" b="0" i="0" u="none" strike="noStrike" cap="none" baseline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zwraca wszystkie możliwe kombinacje wierszy.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Genre.name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1636215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3872394" y="4025503"/>
            <a:ext cx="206241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458523" y="609600"/>
            <a:ext cx="8219810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Artist.name, Album.title, Genre.name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Track.album_id = Album.id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Album.artist_id = Artist.id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10662" y="2653900"/>
            <a:ext cx="2056315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6863868" y="308966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6963071" y="3751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Tabele / Relacje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Kolumny / Atrybuty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23800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Rzędy 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Krotki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Relacje wiele do wielu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12807" y="512700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834925" y="1014412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621506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 rot="10800000" flipH="1">
            <a:off x="2024359" y="1160359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3028048" y="592931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1021556" y="2293143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5556051" y="657225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5659635" y="1600200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556051" y="1300162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5586412" y="1864518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5604271" y="957262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441573" y="35247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33710" y="512700"/>
            <a:ext cx="1260220" cy="53668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Powtórka: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 do wielu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4457025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7445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781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5656202" y="1631425"/>
            <a:ext cx="730523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do wielu</a:t>
            </a: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07431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potrzebujemy modelu relacji wiele do wielu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Musimy dodać "tabelę połączeń" z dwoma kluczami obcymi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ma zazwyczaj oddzielnego klucza głównego</a:t>
            </a: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1527663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385337" y="596414"/>
            <a:ext cx="1321593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598757" y="817870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566379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przypisanie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Member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7236618" y="20264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7236618" y="24765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7236618" y="29051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7236618" y="33480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384142" y="639272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319883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431023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5378876" y="3067275"/>
            <a:ext cx="7169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398028" y="2990850"/>
            <a:ext cx="71699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283749" y="113505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18" y="2690812"/>
            <a:ext cx="2023800" cy="2358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129576" y="265477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346371" y="2952589"/>
            <a:ext cx="228327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Zacznijmy od pustej bazy danych</a:t>
            </a: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user_id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course_id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(user_id, course_id)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Wstawianie użytkowników i kursów</a:t>
            </a: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'jane@tsugi.org');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'ed@tsugi.org');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'sue@tsugi.org');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pl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User.name, Member.role, Course.title</a:t>
            </a:r>
            <a:endParaRPr lang="pl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 = User.id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pl" sz="1600" u="none" strike="noStrike" cap="none" dirty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 = Course.id</a:t>
            </a:r>
            <a:endParaRPr lang="pl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Course.title, Member.role DESC, User.name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  <a:endParaRPr lang="pl" sz="2000" u="none" strike="noStrike" cap="none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daje szybkość</a:t>
            </a: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umożliwia szybkie działanie i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otrzymywanie wyników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wraz ze wzrostem ilości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Dzięki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normalizacji danych i łączeniu ich kluczami numerycznymi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łączna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wielkość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które relacyjna baza musi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przeskanować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o wiele mniejsza, niż gdyby dane były "płaskie"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swoisty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kompromis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spędzasz więcej czasu na projektowaniu bazy danych, żeby mogła działać szybciej, kiedy twoja aplikacja odniesie sukces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Dodatkowe zagadnienia SQL</a:t>
            </a: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Indeksy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zwiększają wydajność dostępu do danych, takich jak pola tekstowe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Ograniczenia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danych (nie mogą być NULL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itd...)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Transakcje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pozwalają na grupowanie i wykonywanie łącznie operacji SQL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pozwalają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skalować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ilość danych do bardzo dużych rozmiarów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Kluczem jest utrzymywanie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tylko jednej kopii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każdego elementu danych i używanie relacji i połączeń, żeby pobierać je z różnych miejsc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znacznie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ogranicza ilość danych do przeskanowania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 wykonywaniu złożonych operacji na dużych ilościach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 i projektowanie baz danych 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822769" y="532210"/>
            <a:ext cx="7013925" cy="456307"/>
          </a:xfrm>
          <a:prstGeom prst="rect">
            <a:avLst/>
          </a:prstGeom>
        </p:spPr>
        <p:txBody>
          <a:bodyPr lIns="51427" tIns="51427" rIns="51427" bIns="51427" anchor="ctr" anchorCtr="0">
            <a:noAutofit/>
          </a:bodyPr>
          <a:lstStyle/>
          <a:p>
            <a:r>
              <a:rPr lang="pl" sz="2025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19" y="472219"/>
            <a:ext cx="576450" cy="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7449" y="572456"/>
            <a:ext cx="1107337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4896225" y="1247091"/>
            <a:ext cx="3823706" cy="3167747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678431" y="1291569"/>
            <a:ext cx="3823706" cy="3112552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013" dirty="0">
                <a:solidFill>
                  <a:srgbClr val="FFFFFF"/>
                </a:solidFill>
              </a:rPr>
            </a:br>
            <a:r>
              <a:rPr lang="pl" sz="1013" dirty="0">
                <a:solidFill>
                  <a:srgbClr val="FFFFFF"/>
                </a:solidFill>
              </a:rPr>
              <a:t>(</a:t>
            </a:r>
            <a:r>
              <a:rPr lang="pl" sz="1013" u="sng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013" dirty="0">
                <a:solidFill>
                  <a:srgbClr val="FFFFFF"/>
                </a:solidFill>
              </a:rPr>
              <a:t>)</a:t>
            </a:r>
            <a:r>
              <a:rPr lang="pl" sz="1013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u="sng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endParaRPr sz="1013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05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050" b="0" i="0" u="none" baseline="0" dirty="0">
                <a:solidFill>
                  <a:srgbClr val="FFFFFF"/>
                </a:solidFill>
              </a:rPr>
            </a:br>
            <a:r>
              <a:rPr lang="pl" sz="105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05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05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05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pl-PL" sz="1050" dirty="0">
                <a:solidFill>
                  <a:srgbClr val="FFFFFF"/>
                </a:solidFill>
              </a:rPr>
              <a:t>i Informatyki Uniwersytetu im. </a:t>
            </a:r>
            <a:r>
              <a:rPr lang="pl-PL" sz="1050">
                <a:solidFill>
                  <a:srgbClr val="FFFFFF"/>
                </a:solidFill>
              </a:rPr>
              <a:t>Adama Mickiewicza w Poznaniu</a:t>
            </a:r>
            <a:endParaRPr lang="pl" sz="1013" dirty="0">
              <a:solidFill>
                <a:srgbClr val="FFFFFF"/>
              </a:solidFill>
            </a:endParaRPr>
          </a:p>
          <a:p>
            <a:endParaRPr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endParaRPr lang="pl"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3098</Words>
  <Application>Microsoft Office PowerPoint</Application>
  <PresentationFormat>On-screen Show (16:9)</PresentationFormat>
  <Paragraphs>509</Paragraphs>
  <Slides>96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Arial Regular</vt:lpstr>
      <vt:lpstr>Cabin</vt:lpstr>
      <vt:lpstr>Calibri</vt:lpstr>
      <vt:lpstr>Courier</vt:lpstr>
      <vt:lpstr>Courier New</vt:lpstr>
      <vt:lpstr>Gill Sans</vt:lpstr>
      <vt:lpstr>Title &amp; Subtitle</vt:lpstr>
      <vt:lpstr>Relacyjne bazy danych i SQLite</vt:lpstr>
      <vt:lpstr>SQLite Browser</vt:lpstr>
      <vt:lpstr>PowerPoint Presentation</vt:lpstr>
      <vt:lpstr>Dostęp losowy</vt:lpstr>
      <vt:lpstr>Relacyjne bazy danych</vt:lpstr>
      <vt:lpstr>Terminologia</vt:lpstr>
      <vt:lpstr>PowerPoint Presentation</vt:lpstr>
      <vt:lpstr>PowerPoint Presentation</vt:lpstr>
      <vt:lpstr>SQL</vt:lpstr>
      <vt:lpstr>PowerPoint Presentation</vt:lpstr>
      <vt:lpstr>Bazodanowe aplikacje sieciowe</vt:lpstr>
      <vt:lpstr>PowerPoint Presentation</vt:lpstr>
      <vt:lpstr>Administrator bazy danych</vt:lpstr>
      <vt:lpstr>Model bazy danych </vt:lpstr>
      <vt:lpstr>Popularne systemy bazodanowe</vt:lpstr>
      <vt:lpstr>SQLite jest w wielu programach...</vt:lpstr>
      <vt:lpstr>SQLite Browser</vt:lpstr>
      <vt:lpstr>PowerPoint Presentation</vt:lpstr>
      <vt:lpstr>Zróbmy bazę danych</vt:lpstr>
      <vt:lpstr>Proste początki - Pojedyncza tabela</vt:lpstr>
      <vt:lpstr>PowerPoint Presentation</vt:lpstr>
      <vt:lpstr>PowerPoint Presentation</vt:lpstr>
      <vt:lpstr>SQL</vt:lpstr>
      <vt:lpstr>SQL: Insert</vt:lpstr>
      <vt:lpstr>PowerPoint Presentation</vt:lpstr>
      <vt:lpstr>PowerPoint Presentation</vt:lpstr>
      <vt:lpstr>SQL: Delete</vt:lpstr>
      <vt:lpstr>PowerPoint Presentation</vt:lpstr>
      <vt:lpstr>PowerPoint Presentation</vt:lpstr>
      <vt:lpstr>SQL: Update</vt:lpstr>
      <vt:lpstr>PowerPoint Presentation</vt:lpstr>
      <vt:lpstr>PowerPoint Presentation</vt:lpstr>
      <vt:lpstr>Pobieranie rekordów: Select</vt:lpstr>
      <vt:lpstr>PowerPoint Presentation</vt:lpstr>
      <vt:lpstr>PowerPoint Presentation</vt:lpstr>
      <vt:lpstr>Sortowanie z użyciem ORDER BY</vt:lpstr>
      <vt:lpstr>PowerPoint Presentation</vt:lpstr>
      <vt:lpstr>Podsumowanie SQL</vt:lpstr>
      <vt:lpstr>To nie jest zbyt ciekawe (na razie)</vt:lpstr>
      <vt:lpstr>Złożone modele danych i relacje</vt:lpstr>
      <vt:lpstr>Projektowanie baz danych</vt:lpstr>
      <vt:lpstr>PowerPoint Presentation</vt:lpstr>
      <vt:lpstr>PowerPoint Presentation</vt:lpstr>
      <vt:lpstr>Budowanie modelu danych</vt:lpstr>
      <vt:lpstr>PowerPoint Presentation</vt:lpstr>
      <vt:lpstr>Czy każda “część informacji”...</vt:lpstr>
      <vt:lpstr>PowerPoint Presentation</vt:lpstr>
      <vt:lpstr>PowerPoint Presentation</vt:lpstr>
      <vt:lpstr>PowerPoint Presentation</vt:lpstr>
      <vt:lpstr>Reprezentacja relacji w bazie danych</vt:lpstr>
      <vt:lpstr>Normalizacja bazy danych (3NF)</vt:lpstr>
      <vt:lpstr>PowerPoint Presentation</vt:lpstr>
      <vt:lpstr>Schemat odwołań całkowitoliczbowych</vt:lpstr>
      <vt:lpstr>Trzy rodzaje kluczy</vt:lpstr>
      <vt:lpstr>Reguły kluczy</vt:lpstr>
      <vt:lpstr>Klucze obce</vt:lpstr>
      <vt:lpstr>Budowanie relacji (w tabelach)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Używanie JOIN do łączenia tabel</vt:lpstr>
      <vt:lpstr>Potęga relacji</vt:lpstr>
      <vt:lpstr>Operacja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Relacje wiele do wielu</vt:lpstr>
      <vt:lpstr>PowerPoint Presentation</vt:lpstr>
      <vt:lpstr>PowerPoint Presentation</vt:lpstr>
      <vt:lpstr>Wiele do wielu</vt:lpstr>
      <vt:lpstr>PowerPoint Presentation</vt:lpstr>
      <vt:lpstr>Zacznijmy od pustej bazy danych</vt:lpstr>
      <vt:lpstr>PowerPoint Presentation</vt:lpstr>
      <vt:lpstr>Wstawianie użytkowników i kursów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Złożoność daje szybkość</vt:lpstr>
      <vt:lpstr>Dodatkowe zagadnienia SQL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Relacyjne bazy danych i SQLite</dc:title>
  <cp:lastModifiedBy>Andrzej Wójtowicz</cp:lastModifiedBy>
  <cp:revision>90</cp:revision>
  <dcterms:modified xsi:type="dcterms:W3CDTF">2022-08-25T20:49:22Z</dcterms:modified>
</cp:coreProperties>
</file>